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7" r:id="rId2"/>
    <p:sldId id="270" r:id="rId3"/>
    <p:sldId id="269" r:id="rId4"/>
    <p:sldId id="271" r:id="rId5"/>
    <p:sldId id="272" r:id="rId6"/>
    <p:sldId id="274" r:id="rId7"/>
    <p:sldId id="275" r:id="rId8"/>
    <p:sldId id="277" r:id="rId9"/>
    <p:sldId id="276" r:id="rId10"/>
    <p:sldId id="273" r:id="rId11"/>
    <p:sldId id="278" r:id="rId12"/>
    <p:sldId id="279" r:id="rId13"/>
    <p:sldId id="280" r:id="rId14"/>
    <p:sldId id="283" r:id="rId15"/>
    <p:sldId id="281" r:id="rId16"/>
    <p:sldId id="282" r:id="rId17"/>
    <p:sldId id="285" r:id="rId18"/>
    <p:sldId id="286" r:id="rId19"/>
    <p:sldId id="287" r:id="rId20"/>
    <p:sldId id="288" r:id="rId21"/>
    <p:sldId id="289" r:id="rId22"/>
    <p:sldId id="294" r:id="rId23"/>
    <p:sldId id="295" r:id="rId24"/>
    <p:sldId id="301" r:id="rId25"/>
    <p:sldId id="296" r:id="rId26"/>
    <p:sldId id="302" r:id="rId27"/>
    <p:sldId id="303" r:id="rId28"/>
    <p:sldId id="326" r:id="rId29"/>
    <p:sldId id="304" r:id="rId30"/>
    <p:sldId id="305" r:id="rId31"/>
    <p:sldId id="306" r:id="rId32"/>
    <p:sldId id="307" r:id="rId33"/>
    <p:sldId id="327" r:id="rId34"/>
    <p:sldId id="308" r:id="rId35"/>
    <p:sldId id="314" r:id="rId36"/>
    <p:sldId id="310" r:id="rId37"/>
    <p:sldId id="313" r:id="rId38"/>
    <p:sldId id="311" r:id="rId39"/>
    <p:sldId id="315" r:id="rId40"/>
    <p:sldId id="380" r:id="rId41"/>
    <p:sldId id="381" r:id="rId42"/>
    <p:sldId id="382" r:id="rId43"/>
    <p:sldId id="384" r:id="rId44"/>
    <p:sldId id="293" r:id="rId45"/>
    <p:sldId id="317" r:id="rId46"/>
    <p:sldId id="319" r:id="rId47"/>
    <p:sldId id="318" r:id="rId48"/>
    <p:sldId id="320" r:id="rId49"/>
    <p:sldId id="383" r:id="rId50"/>
    <p:sldId id="322" r:id="rId51"/>
    <p:sldId id="323" r:id="rId52"/>
    <p:sldId id="324" r:id="rId53"/>
    <p:sldId id="328" r:id="rId54"/>
    <p:sldId id="343" r:id="rId55"/>
    <p:sldId id="329" r:id="rId56"/>
    <p:sldId id="334" r:id="rId57"/>
    <p:sldId id="335" r:id="rId58"/>
    <p:sldId id="333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5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3" r:id="rId75"/>
    <p:sldId id="352" r:id="rId76"/>
    <p:sldId id="354" r:id="rId77"/>
    <p:sldId id="355" r:id="rId78"/>
    <p:sldId id="356" r:id="rId79"/>
    <p:sldId id="357" r:id="rId80"/>
    <p:sldId id="358" r:id="rId81"/>
    <p:sldId id="362" r:id="rId82"/>
    <p:sldId id="359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25" r:id="rId96"/>
    <p:sldId id="375" r:id="rId97"/>
    <p:sldId id="377" r:id="rId98"/>
    <p:sldId id="376" r:id="rId99"/>
    <p:sldId id="37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28"/>
    <p:restoredTop sz="94719"/>
  </p:normalViewPr>
  <p:slideViewPr>
    <p:cSldViewPr snapToGrid="0" snapToObjects="1">
      <p:cViewPr varScale="1">
        <p:scale>
          <a:sx n="121" d="100"/>
          <a:sy n="121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22B87-D59C-0648-8EAB-1FB8D75481A8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65466-73FF-1D4B-97D7-E37C24F0CD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81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600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989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48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4851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34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896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4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269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249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55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6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9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215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76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15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53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81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66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300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38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0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74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930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03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498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01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00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88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862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077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999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302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96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058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6660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460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5920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0773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706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052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298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11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024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96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347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566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1161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8317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617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6855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776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625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7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187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09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035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2529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99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7288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84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3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69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1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E307E-62FD-DE4D-8369-D8AD52B2B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0D16C5-EBBB-434D-81C1-99EC9501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D4B47-C795-934C-AD0C-621AD5DD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05EA0-5143-4E4D-AFC3-2596AC12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5DCCC-59E2-E94F-84FA-019E6F7B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7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E166-E1F8-B540-AB79-ABDDB21F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A3F45-DA40-384A-B1DA-D6DCE910F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B0D99-D28A-294B-9EBE-B11507B5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3F292-0F3C-504E-94ED-CF2D210A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5F4AE-971C-4441-A03F-8007D73C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23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EC54D-99A1-1844-AD0D-B87E7E0F6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A0C959-1809-9E4A-B03E-FCF72631A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119FD-EDAF-5B47-BA5A-973F2F00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B132D-08CC-7845-ABC7-72FAA22D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14DE9-7276-DB40-B82F-48EA649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92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79057-2DE7-5648-8BFE-4D8A6923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99B05-316B-5746-9BA6-AA532BE9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2A593-AC0D-EF44-BC53-26AAB597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F3E5F-9E20-9540-BD7F-7DE57F8E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DB996-E562-9F4B-B143-51D10203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7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A0B57-5E15-2643-B6B4-81C1B458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B966F-0F3E-0543-982E-687D1AE5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B4BDA-C580-F448-8F57-47EA9793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C25DD-7A9D-044D-B83A-8CE8F9B0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31D13-A1C7-804F-8B80-4446EA09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5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8CDFD-A37C-1F49-A100-C3452AC6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14824-671B-0648-A754-87D50E4E6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3B0C8-564E-ED42-94AF-17989D46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8D937-19D7-9249-8B66-52F57B8F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04234-83D9-204E-8607-ED1EDA0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BF530-570B-124E-BB7C-807C09DE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83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8E4A-BDDB-3641-9ED2-0893BD90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201E-36BD-834E-8A66-D32C931D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CA8725-D046-C64B-B119-4C78A5D53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182804-649B-AE40-8198-190463BF1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C634-DEA6-C541-AEE2-EEED6C344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AE32B-472B-4C46-901C-AE593E13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79CAC9-B3F6-284A-B18B-DDFCBDA5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DB2C42-419D-FD40-8E61-E923C0BA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64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A3F2C-284E-654E-8AA6-AA7EC0ED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9B5AEE-A6A2-CA4F-8FCD-E829CC2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8F3F7-9F95-9548-AB4D-F188386A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025E7-8BE7-7747-8B5A-D1F1366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8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6E2016-F905-D344-BAF6-68A4FDBF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B1FF20-EFA0-5244-9671-03D2C23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96C6C-4209-1949-9DC6-3215484D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5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DEEC9-0131-244E-BAC3-385186A2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CAF9-92EB-2B41-AC11-D1E22683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0FF2A-7CF0-394D-8B78-3505FBC1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C369F-CFDA-5446-A61A-7AC4C72D4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91022-0E6E-C64E-9A0E-06C39601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E93A3-FD31-8049-A134-7F9BF08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69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97035-F876-EA4D-BBD8-BC321E5C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3A82F-029E-AC46-92B1-F419650F9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0597F-2D2B-434F-9D20-606B58DD6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A0893-74FD-1746-94AB-E2588807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93C3D-F964-DD45-AA8B-1AB6534D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81F0E-DB29-1044-A17F-D6AC6AC8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53254A-03C5-7847-BDE7-4612C676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04694-B427-4248-8D75-CC93410D6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6BBB6-FC12-3C46-96D9-647306E6E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B456E-D65F-F44E-974F-4B125A0B5276}" type="datetimeFigureOut">
              <a:rPr kumimoji="1" lang="ko-KR" altLang="en-US" smtClean="0"/>
              <a:t>2019. 9. 6.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FDE07-6A06-7346-ACE3-C8DECD2B7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9C024-7CCA-6C44-9947-09264D3A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6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pi3C7JiL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Vay9jh28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3</a:t>
            </a:r>
          </a:p>
          <a:p>
            <a:pPr algn="ctr"/>
            <a:r>
              <a:rPr kumimoji="1" lang="en-US" altLang="ko-KR" dirty="0"/>
              <a:t>2019. 09. 04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359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1BC751-997D-0E43-9C40-23BF203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29" y="3202605"/>
            <a:ext cx="4707965" cy="31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5889754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6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6685933" cy="216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</a:t>
            </a:r>
            <a:r>
              <a:rPr kumimoji="1" lang="en-US" altLang="ko-KR" sz="1400" b="1" dirty="0"/>
              <a:t>=&gt; Spam</a:t>
            </a:r>
            <a:r>
              <a:rPr kumimoji="1" lang="ko-KR" altLang="en-US" sz="1400" dirty="0"/>
              <a:t>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r>
              <a:rPr kumimoji="1" lang="en-US" altLang="ko-KR" sz="1400" b="1" dirty="0"/>
              <a:t>=&gt; Spam</a:t>
            </a:r>
            <a:endParaRPr kumimoji="1" lang="ko-KR" alt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 			  </a:t>
            </a:r>
            <a:r>
              <a:rPr kumimoji="1" lang="en-US" altLang="ko-KR" sz="1400" b="1" dirty="0"/>
              <a:t>=&gt; Not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21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72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</a:t>
            </a:r>
            <a:r>
              <a:rPr kumimoji="1" lang="en-US" altLang="ko-KR" dirty="0">
                <a:solidFill>
                  <a:srgbClr val="C00000"/>
                </a:solidFill>
              </a:rPr>
              <a:t>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3711388" y="268449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긍정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부정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endCxn id="2" idx="0"/>
          </p:cNvCxnSpPr>
          <p:nvPr/>
        </p:nvCxnSpPr>
        <p:spPr>
          <a:xfrm>
            <a:off x="4456945" y="2246096"/>
            <a:ext cx="0" cy="4384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6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Multiclass</a:t>
            </a:r>
            <a:r>
              <a:rPr kumimoji="1" lang="ko-KR" altLang="en-US" dirty="0">
                <a:solidFill>
                  <a:srgbClr val="C00000"/>
                </a:solidFill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Classification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4109013" y="2825738"/>
            <a:ext cx="440056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endParaRPr kumimoji="1"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아주 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보통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좋음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아주 좋음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cxnSpLocks/>
          </p:cNvCxnSpPr>
          <p:nvPr/>
        </p:nvCxnSpPr>
        <p:spPr>
          <a:xfrm>
            <a:off x="6254137" y="2246096"/>
            <a:ext cx="0" cy="5652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E6987-6EF0-3F46-822E-48F27BED14EA}"/>
              </a:ext>
            </a:extLst>
          </p:cNvPr>
          <p:cNvSpPr txBox="1"/>
          <p:nvPr/>
        </p:nvSpPr>
        <p:spPr>
          <a:xfrm>
            <a:off x="448235" y="3053828"/>
            <a:ext cx="7436651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소재는 좋지만 감독의 연출이 말아먹은 </a:t>
            </a:r>
            <a:r>
              <a:rPr lang="ko-KR" altLang="en-US" sz="1400" dirty="0" err="1"/>
              <a:t>좋은예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퇴근후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영화보면서</a:t>
            </a:r>
            <a:r>
              <a:rPr lang="ko-KR" altLang="en-US" sz="1400" dirty="0"/>
              <a:t> 야식에 </a:t>
            </a:r>
            <a:r>
              <a:rPr lang="ko-KR" altLang="en-US" sz="1400" dirty="0" err="1"/>
              <a:t>혼술하는거</a:t>
            </a:r>
            <a:r>
              <a:rPr lang="ko-KR" altLang="en-US" sz="1400" dirty="0"/>
              <a:t> 완전 </a:t>
            </a:r>
            <a:r>
              <a:rPr lang="ko-KR" altLang="en-US" sz="1400" dirty="0" err="1"/>
              <a:t>세상행복한건데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왜케</a:t>
            </a:r>
            <a:r>
              <a:rPr lang="ko-KR" altLang="en-US" sz="1400" dirty="0"/>
              <a:t> 불행하게 </a:t>
            </a:r>
            <a:r>
              <a:rPr lang="ko-KR" altLang="en-US" sz="1400" dirty="0" err="1"/>
              <a:t>묘사해놨냐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눈물날뻔했다</a:t>
            </a:r>
            <a:r>
              <a:rPr lang="en-US" altLang="ko-KR" sz="1400" dirty="0"/>
              <a:t>.. </a:t>
            </a:r>
            <a:r>
              <a:rPr lang="ko-KR" altLang="en-US" sz="1400" dirty="0" err="1"/>
              <a:t>마블의</a:t>
            </a:r>
            <a:r>
              <a:rPr lang="ko-KR" altLang="en-US" sz="1400" dirty="0"/>
              <a:t> 끝이며 시작</a:t>
            </a:r>
            <a:endParaRPr kumimoji="1"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6000E-704C-7844-B43B-A1CA754A18A9}"/>
              </a:ext>
            </a:extLst>
          </p:cNvPr>
          <p:cNvSpPr txBox="1"/>
          <p:nvPr/>
        </p:nvSpPr>
        <p:spPr>
          <a:xfrm>
            <a:off x="7769791" y="3429000"/>
            <a:ext cx="832279" cy="1020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긍정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37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88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https://app.monkeylearn.com/main/classifiers/cl_pi3C7JiL/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89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39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Language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Language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948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https://app.monkeylearn.com/main/classifiers/cl_Vay9jh28/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229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633430" y="1876764"/>
            <a:ext cx="4612160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SNS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Brand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Intent Classification in Dialogue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Voice of Customer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04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682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553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42260" y="3136612"/>
            <a:ext cx="530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172418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28165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IMDb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Classification Dataset(</a:t>
            </a:r>
            <a:r>
              <a:rPr kumimoji="1" lang="ko-KR" altLang="en-US" dirty="0"/>
              <a:t>긍정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Internet Movie Database (IMDb) </a:t>
            </a:r>
            <a:r>
              <a:rPr lang="ko-KR" altLang="en-US" dirty="0"/>
              <a:t>사이트의 </a:t>
            </a:r>
            <a:r>
              <a:rPr lang="en-US" altLang="ko-KR" dirty="0"/>
              <a:t>Review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평점에 따라 </a:t>
            </a:r>
            <a:r>
              <a:rPr lang="ko-KR" altLang="en-US" dirty="0" err="1"/>
              <a:t>라벨링함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7</a:t>
            </a:r>
            <a:r>
              <a:rPr lang="ko-KR" altLang="en-US" dirty="0"/>
              <a:t>점 이상 </a:t>
            </a:r>
            <a:r>
              <a:rPr lang="en-US" altLang="ko-KR" dirty="0"/>
              <a:t>=&gt; </a:t>
            </a:r>
            <a:r>
              <a:rPr lang="ko-KR" altLang="en-US" dirty="0"/>
              <a:t>긍정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점 이하 </a:t>
            </a:r>
            <a:r>
              <a:rPr lang="en-US" altLang="ko-KR" dirty="0"/>
              <a:t>=&gt; </a:t>
            </a:r>
            <a:r>
              <a:rPr lang="ko-KR" altLang="en-US" dirty="0"/>
              <a:t>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122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Sentiment Treebank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Tree</a:t>
            </a:r>
            <a:r>
              <a:rPr kumimoji="1" lang="ko-KR" altLang="en-US" dirty="0"/>
              <a:t>구조로 되어있는 </a:t>
            </a:r>
            <a:r>
              <a:rPr kumimoji="1" lang="en-US" altLang="ko-KR" dirty="0"/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영화 리뷰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 (</a:t>
            </a: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56,400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 Class (5 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94,200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8"/>
            <a:ext cx="5590572" cy="4433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89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2DC8B-F939-A642-BEAC-25D5ADE0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52" y="1955875"/>
            <a:ext cx="6762467" cy="4116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4685-CF0F-8549-8CA0-E9C1938EEF8F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09332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988215" y="1581390"/>
            <a:ext cx="24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Yelp Review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소싱</a:t>
            </a:r>
            <a:r>
              <a:rPr kumimoji="1" lang="ko-KR" altLang="en-US" dirty="0"/>
              <a:t> 리뷰 포럼인 </a:t>
            </a:r>
            <a:r>
              <a:rPr kumimoji="1" lang="en-US" altLang="ko-KR" dirty="0"/>
              <a:t>Yelp</a:t>
            </a:r>
            <a:r>
              <a:rPr kumimoji="1" lang="ko-KR" altLang="en-US" dirty="0"/>
              <a:t>의 리뷰로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 Dataset</a:t>
            </a:r>
            <a:r>
              <a:rPr kumimoji="1" lang="ko-KR" altLang="en-US" dirty="0"/>
              <a:t>과 마찬가지로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종류로 </a:t>
            </a:r>
            <a:r>
              <a:rPr kumimoji="1" lang="ko-KR" altLang="en-US" dirty="0" err="1"/>
              <a:t>라벨링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0094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50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163552" y="1518063"/>
            <a:ext cx="20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AG News Corpus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  <a:r>
              <a:rPr kumimoji="1" lang="ko-KR" altLang="en-US" dirty="0"/>
              <a:t>로 구축된 </a:t>
            </a:r>
            <a:r>
              <a:rPr kumimoji="1" lang="ko-KR" altLang="en-US" dirty="0" err="1"/>
              <a:t>데이터셋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 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1,900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World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Business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Sci/Tech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41937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37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626513" y="1518063"/>
            <a:ext cx="31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DBpedia</a:t>
            </a:r>
            <a:r>
              <a:rPr kumimoji="1" lang="en-US" altLang="ko-KR" b="1" dirty="0"/>
              <a:t> Ontology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content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14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e.x</a:t>
            </a:r>
            <a:r>
              <a:rPr kumimoji="1" lang="en-US" altLang="ko-KR" dirty="0"/>
              <a:t>) Company, Educational,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70,000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88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1477460" y="3136612"/>
            <a:ext cx="9237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71652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6A81F-BA3E-5C4C-BF72-807900B9F83F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30053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325125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BB0FC-CB13-F44E-B288-6DBE8C538CE7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30446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BD115C-7679-CE4C-A578-53886F01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76" y="2770619"/>
            <a:ext cx="4626536" cy="346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5A8B2-39A9-2D41-AE50-1E647ABE4312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85244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DE41A4-47AE-3740-99E8-98009EF4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920226"/>
            <a:ext cx="7950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AF6F8-A4C4-3540-B435-3FE5BC41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7"/>
          <a:stretch/>
        </p:blipFill>
        <p:spPr>
          <a:xfrm>
            <a:off x="681318" y="2137424"/>
            <a:ext cx="6787886" cy="44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7249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Accuracy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15081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286A58-C6CA-7143-94EB-F79A3623D276}"/>
              </a:ext>
            </a:extLst>
          </p:cNvPr>
          <p:cNvSpPr txBox="1"/>
          <p:nvPr/>
        </p:nvSpPr>
        <p:spPr>
          <a:xfrm>
            <a:off x="634303" y="4546730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</a:rPr>
              <a:t>전체적인 </a:t>
            </a:r>
            <a:r>
              <a:rPr kumimoji="1" lang="en-US" altLang="ko-KR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dirty="0">
                <a:solidFill>
                  <a:schemeClr val="accent1"/>
                </a:solidFill>
              </a:rPr>
              <a:t>의 성능</a:t>
            </a:r>
          </a:p>
        </p:txBody>
      </p:sp>
    </p:spTree>
    <p:extLst>
      <p:ext uri="{BB962C8B-B14F-4D97-AF65-F5344CB8AC3E}">
        <p14:creationId xmlns:p14="http://schemas.microsoft.com/office/powerpoint/2010/main" val="3325467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48752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2. Error Rate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72075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96CDA74-EEB3-D641-BA7D-765CC3D338DE}"/>
              </a:ext>
            </a:extLst>
          </p:cNvPr>
          <p:cNvSpPr txBox="1"/>
          <p:nvPr/>
        </p:nvSpPr>
        <p:spPr>
          <a:xfrm>
            <a:off x="634303" y="4546730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Classification error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4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692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3. Precision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0687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093EF26-5444-0041-9967-DA9A1CF423C6}"/>
              </a:ext>
            </a:extLst>
          </p:cNvPr>
          <p:cNvSpPr txBox="1"/>
          <p:nvPr/>
        </p:nvSpPr>
        <p:spPr>
          <a:xfrm>
            <a:off x="634303" y="3815504"/>
            <a:ext cx="516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sz="1600" dirty="0">
                <a:solidFill>
                  <a:schemeClr val="accent1"/>
                </a:solidFill>
              </a:rPr>
              <a:t>가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로 예측한 값 중 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 </a:t>
            </a:r>
            <a:r>
              <a:rPr kumimoji="1" lang="ko-KR" altLang="en-US" sz="1600" dirty="0">
                <a:solidFill>
                  <a:schemeClr val="accent1"/>
                </a:solidFill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324448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536756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4. Sensitivity (or Recall or True Positive Rate, TPR)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76058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58855A-5CE3-2842-B426-8205770C6A91}"/>
              </a:ext>
            </a:extLst>
          </p:cNvPr>
          <p:cNvSpPr txBox="1"/>
          <p:nvPr/>
        </p:nvSpPr>
        <p:spPr>
          <a:xfrm>
            <a:off x="634303" y="3815504"/>
            <a:ext cx="5495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347104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463197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5. Specificity (or True Negative Rate, TNR)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9590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4CC375-F7CE-D54B-8069-A627E1FC65C9}"/>
              </a:ext>
            </a:extLst>
          </p:cNvPr>
          <p:cNvSpPr txBox="1"/>
          <p:nvPr/>
        </p:nvSpPr>
        <p:spPr>
          <a:xfrm>
            <a:off x="634303" y="3815504"/>
            <a:ext cx="5622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Negative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69401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5C2D0E-EE74-E84A-991A-9D04177427DB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38253" y="3136612"/>
            <a:ext cx="5315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2270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63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57CA6-DDFB-7B44-8BC8-6F5A6C418FC3}"/>
              </a:ext>
            </a:extLst>
          </p:cNvPr>
          <p:cNvSpPr txBox="1"/>
          <p:nvPr/>
        </p:nvSpPr>
        <p:spPr>
          <a:xfrm>
            <a:off x="3571540" y="61275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큰 값에 </a:t>
            </a:r>
            <a:r>
              <a:rPr kumimoji="1" lang="en-US" altLang="ko-KR" dirty="0"/>
              <a:t>Penalty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52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71617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AUC &amp; ROC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B3D6F32-2CB7-B240-A0BF-DA20A7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28" y="2001136"/>
            <a:ext cx="3919038" cy="38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101814" y="3136612"/>
            <a:ext cx="596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does Classification work</a:t>
            </a:r>
          </a:p>
        </p:txBody>
      </p:sp>
    </p:spTree>
    <p:extLst>
      <p:ext uri="{BB962C8B-B14F-4D97-AF65-F5344CB8AC3E}">
        <p14:creationId xmlns:p14="http://schemas.microsoft.com/office/powerpoint/2010/main" val="367980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9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7598151" y="2276192"/>
            <a:ext cx="2316814" cy="24454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049763" y="551745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Classifier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7685990" y="4820083"/>
            <a:ext cx="434759" cy="639423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562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10534584" y="3101799"/>
            <a:ext cx="960979" cy="64544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787607" y="5002306"/>
            <a:ext cx="326114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Binary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2-dimension vector</a:t>
            </a:r>
            <a:b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</a:b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  or scalar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Multi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N-dimension vector</a:t>
            </a:r>
          </a:p>
          <a:p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(N: number of classes)</a:t>
            </a:r>
            <a:endParaRPr kumimoji="1" lang="ko-KR" altLang="en-US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9867081" y="3880818"/>
            <a:ext cx="884883" cy="1121488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21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9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8A111-F396-9D4A-A449-9132EF9F9FC7}"/>
              </a:ext>
            </a:extLst>
          </p:cNvPr>
          <p:cNvSpPr txBox="1"/>
          <p:nvPr/>
        </p:nvSpPr>
        <p:spPr>
          <a:xfrm>
            <a:off x="1953637" y="5560544"/>
            <a:ext cx="383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Text Representation in Lecture 2!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4250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006806" y="3136612"/>
            <a:ext cx="4178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Classification Papers</a:t>
            </a:r>
          </a:p>
        </p:txBody>
      </p:sp>
    </p:spTree>
    <p:extLst>
      <p:ext uri="{BB962C8B-B14F-4D97-AF65-F5344CB8AC3E}">
        <p14:creationId xmlns:p14="http://schemas.microsoft.com/office/powerpoint/2010/main" val="3809355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7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879D1-F741-8940-B32E-A5732CB3E82C}"/>
              </a:ext>
            </a:extLst>
          </p:cNvPr>
          <p:cNvSpPr txBox="1"/>
          <p:nvPr/>
        </p:nvSpPr>
        <p:spPr>
          <a:xfrm>
            <a:off x="412376" y="1568823"/>
            <a:ext cx="697453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Convolutional neural networks for sentence classification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ko-KR" dirty="0"/>
              <a:t>Character-level Convolutional Networks for Text Classification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82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731C8-9B04-7D4F-81CA-9468E6E5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22" y="1069032"/>
            <a:ext cx="3726055" cy="5551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2BFC5-D38B-C441-932A-22CF35E1163E}"/>
              </a:ext>
            </a:extLst>
          </p:cNvPr>
          <p:cNvSpPr txBox="1"/>
          <p:nvPr/>
        </p:nvSpPr>
        <p:spPr>
          <a:xfrm>
            <a:off x="412376" y="1568823"/>
            <a:ext cx="600337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Yoon </a:t>
            </a:r>
            <a:r>
              <a:rPr kumimoji="1" lang="en-US" altLang="ko-KR" dirty="0" err="1"/>
              <a:t>kim</a:t>
            </a:r>
            <a:r>
              <a:rPr kumimoji="1" lang="en-US" altLang="ko-KR" dirty="0"/>
              <a:t>(2014)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간단한 모델임에도 괜찮은 성능을 보임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Embedding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사용에 대해 여러가지 실험을 진행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Classification Task</a:t>
            </a:r>
            <a:r>
              <a:rPr kumimoji="1" lang="ko-KR" altLang="en-US" dirty="0"/>
              <a:t>의 총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에 대해서 진행</a:t>
            </a:r>
          </a:p>
        </p:txBody>
      </p:sp>
    </p:spTree>
    <p:extLst>
      <p:ext uri="{BB962C8B-B14F-4D97-AF65-F5344CB8AC3E}">
        <p14:creationId xmlns:p14="http://schemas.microsoft.com/office/powerpoint/2010/main" val="21429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8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CFF6B9-E085-2A46-BDF3-B1208EDAE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51"/>
          <a:stretch/>
        </p:blipFill>
        <p:spPr>
          <a:xfrm>
            <a:off x="4168702" y="1729240"/>
            <a:ext cx="2998762" cy="128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8CCE42-268E-7F4D-8B93-FA052F04E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77"/>
          <a:stretch/>
        </p:blipFill>
        <p:spPr>
          <a:xfrm>
            <a:off x="4137172" y="3011940"/>
            <a:ext cx="3085117" cy="3300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FB6F3-B3B4-3C4E-8056-39E11394F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55" b="-268"/>
          <a:stretch/>
        </p:blipFill>
        <p:spPr>
          <a:xfrm>
            <a:off x="7978703" y="1718730"/>
            <a:ext cx="3085117" cy="3594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B1310D-7681-7E49-94F7-9EFBF251C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213" y="5218678"/>
            <a:ext cx="3115594" cy="13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5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7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blipFill>
                <a:blip r:embed="rId4"/>
                <a:stretch>
                  <a:fillRect l="-920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38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blipFill>
                <a:blip r:embed="rId4"/>
                <a:stretch>
                  <a:fillRect l="-771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2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0808229-41DC-9041-8C0C-9A11A41A4051}"/>
              </a:ext>
            </a:extLst>
          </p:cNvPr>
          <p:cNvSpPr/>
          <p:nvPr/>
        </p:nvSpPr>
        <p:spPr>
          <a:xfrm>
            <a:off x="269340" y="1651592"/>
            <a:ext cx="2401531" cy="310175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4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blipFill>
                <a:blip r:embed="rId4"/>
                <a:stretch>
                  <a:fillRect l="-484" b="-9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9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5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2681382" y="1751878"/>
            <a:ext cx="1764495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5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4730899" y="1902045"/>
            <a:ext cx="3109818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28DD5-7700-354A-96EB-2B7867BC9395}"/>
              </a:ext>
            </a:extLst>
          </p:cNvPr>
          <p:cNvSpPr txBox="1"/>
          <p:nvPr/>
        </p:nvSpPr>
        <p:spPr>
          <a:xfrm>
            <a:off x="7975402" y="2835241"/>
            <a:ext cx="40383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accent2"/>
                </a:solidFill>
              </a:rPr>
              <a:t>max-pooling &amp; fully connected layer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6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4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C8789-6CFC-5944-8F3F-4BE11B69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99" y="1403866"/>
            <a:ext cx="312123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Clipping weight by L2-norm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4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130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/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</a:rPr>
                  <a:t>: ‘masking’ vector of Bernoulli random variable with probability </a:t>
                </a:r>
                <a:r>
                  <a:rPr kumimoji="1" lang="en-US" altLang="ko-KR" i="1" dirty="0">
                    <a:solidFill>
                      <a:schemeClr val="tx1"/>
                    </a:solidFill>
                  </a:rPr>
                  <a:t>p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 of being </a:t>
                </a:r>
                <a:r>
                  <a:rPr kumimoji="1" lang="en-US" altLang="ko-KR" dirty="0"/>
                  <a:t>1</a:t>
                </a:r>
                <a:endParaRPr kumimoji="1"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blipFill>
                <a:blip r:embed="rId4"/>
                <a:stretch>
                  <a:fillRect l="-1794"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BF5C2-DAA8-FC4F-815A-B4A570738530}"/>
              </a:ext>
            </a:extLst>
          </p:cNvPr>
          <p:cNvCxnSpPr/>
          <p:nvPr/>
        </p:nvCxnSpPr>
        <p:spPr>
          <a:xfrm flipV="1">
            <a:off x="1975945" y="4340772"/>
            <a:ext cx="1702676" cy="725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EE5D3-E0E3-9F4C-8046-32417294D65E}"/>
              </a:ext>
            </a:extLst>
          </p:cNvPr>
          <p:cNvSpPr txBox="1"/>
          <p:nvPr/>
        </p:nvSpPr>
        <p:spPr>
          <a:xfrm>
            <a:off x="5052612" y="4552686"/>
            <a:ext cx="193642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rgbClr val="C00000"/>
                </a:solidFill>
              </a:rPr>
              <a:t>SPAM!</a:t>
            </a:r>
            <a:endParaRPr kumimoji="1" lang="ko-KR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78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10567"/>
              </p:ext>
            </p:extLst>
          </p:nvPr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20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12084"/>
              </p:ext>
            </p:extLst>
          </p:nvPr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50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53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/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1708FD2-2AC9-FD4B-B1AA-2F4B8794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79077"/>
              </p:ext>
            </p:extLst>
          </p:nvPr>
        </p:nvGraphicFramePr>
        <p:xfrm>
          <a:off x="9079189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343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4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18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363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p-norm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g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75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223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accent2"/>
                </a:solidFill>
              </a:rPr>
              <a:t>etc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-US" altLang="ko-KR" b="0" dirty="0"/>
              </a:p>
              <a:p>
                <a:r>
                  <a:rPr kumimoji="1" lang="en-US" altLang="ko-KR" dirty="0"/>
                  <a:t>		    …</a:t>
                </a:r>
              </a:p>
              <a:p>
                <a:r>
                  <a:rPr kumimoji="1" lang="en-US" altLang="ko-KR" dirty="0"/>
                  <a:t>		    …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40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Pre-Defined</a:t>
            </a:r>
            <a:r>
              <a:rPr kumimoji="1" lang="ko-KR" altLang="en-US" b="1" dirty="0">
                <a:solidFill>
                  <a:schemeClr val="accent1"/>
                </a:solidFill>
              </a:rPr>
              <a:t>된 </a:t>
            </a:r>
            <a:r>
              <a:rPr kumimoji="1" lang="en-US" altLang="ko-KR" b="1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65E909E-8296-964F-B1ED-B11470EC12E4}"/>
              </a:ext>
            </a:extLst>
          </p:cNvPr>
          <p:cNvCxnSpPr/>
          <p:nvPr/>
        </p:nvCxnSpPr>
        <p:spPr>
          <a:xfrm>
            <a:off x="4688541" y="2680987"/>
            <a:ext cx="0" cy="748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81ABEF-6709-8448-80D8-05200FCB8D46}"/>
              </a:ext>
            </a:extLst>
          </p:cNvPr>
          <p:cNvSpPr txBox="1"/>
          <p:nvPr/>
        </p:nvSpPr>
        <p:spPr>
          <a:xfrm>
            <a:off x="3631077" y="3448010"/>
            <a:ext cx="56060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2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 Binary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N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Multiclass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  <a:br>
              <a:rPr kumimoji="1" lang="en-US" altLang="ko-KR" dirty="0">
                <a:solidFill>
                  <a:schemeClr val="accent1"/>
                </a:solidFill>
              </a:rPr>
            </a:br>
            <a:r>
              <a:rPr kumimoji="1" lang="en-US" altLang="ko-KR" dirty="0">
                <a:solidFill>
                  <a:schemeClr val="accent1"/>
                </a:solidFill>
              </a:rPr>
              <a:t>		          or Multilabel Classification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49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L2-norm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/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</m:e>
                          </m:d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blipFill>
                <a:blip r:embed="rId3"/>
                <a:stretch>
                  <a:fillRect l="-23744" t="-79365" b="-103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01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1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Dataset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114319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Subj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MPQA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48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HyperParameters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327012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filter window size = 3, 4,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100 filter maps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 rate = 0.5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 constraint =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size = 50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153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7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6F8DD3-5EC8-4442-AC04-2FF316C9CBA5}"/>
              </a:ext>
            </a:extLst>
          </p:cNvPr>
          <p:cNvSpPr/>
          <p:nvPr/>
        </p:nvSpPr>
        <p:spPr>
          <a:xfrm>
            <a:off x="721953" y="2169889"/>
            <a:ext cx="2439258" cy="32278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94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596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160501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Randomly initialized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9256" y="2345167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2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597245"/>
            <a:ext cx="509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doesn’t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8745" y="2773202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9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015261"/>
            <a:ext cx="424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542903" y="3191218"/>
            <a:ext cx="12796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8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514314" y="3136612"/>
            <a:ext cx="7163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778297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3984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Static + Non-Static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856068" y="3574398"/>
            <a:ext cx="966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13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2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Result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496AD-08C3-F244-A770-38DD8B0E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43" y="1588532"/>
            <a:ext cx="8523713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5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35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A3195-68E9-2940-A754-7A965BC4EA65}"/>
              </a:ext>
            </a:extLst>
          </p:cNvPr>
          <p:cNvSpPr txBox="1"/>
          <p:nvPr/>
        </p:nvSpPr>
        <p:spPr>
          <a:xfrm>
            <a:off x="4937549" y="2272937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Case by case 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661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2DB4-940E-AB41-B3C8-BD76F451869F}"/>
              </a:ext>
            </a:extLst>
          </p:cNvPr>
          <p:cNvSpPr txBox="1"/>
          <p:nvPr/>
        </p:nvSpPr>
        <p:spPr>
          <a:xfrm>
            <a:off x="4907439" y="2290355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But generally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DA674-7B5A-7744-9D5E-C4435E3785F5}"/>
              </a:ext>
            </a:extLst>
          </p:cNvPr>
          <p:cNvSpPr txBox="1"/>
          <p:nvPr/>
        </p:nvSpPr>
        <p:spPr>
          <a:xfrm>
            <a:off x="4036579" y="382898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Enough data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A3A1E-D4E6-DF40-B904-6C772E8701CF}"/>
              </a:ext>
            </a:extLst>
          </p:cNvPr>
          <p:cNvSpPr txBox="1"/>
          <p:nvPr/>
        </p:nvSpPr>
        <p:spPr>
          <a:xfrm>
            <a:off x="6673200" y="38289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Small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346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B5097-9F71-BD48-8C8A-80BCC085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639" y="1069032"/>
            <a:ext cx="3924987" cy="5636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7ECB0-161C-5743-8DA1-BC9F4AE674B1}"/>
              </a:ext>
            </a:extLst>
          </p:cNvPr>
          <p:cNvSpPr txBox="1"/>
          <p:nvPr/>
        </p:nvSpPr>
        <p:spPr>
          <a:xfrm>
            <a:off x="596374" y="1721223"/>
            <a:ext cx="48694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 Zhang et al. (2015)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방법들은 </a:t>
            </a:r>
            <a:r>
              <a:rPr kumimoji="1" lang="en-US" altLang="ko-KR" dirty="0"/>
              <a:t>word </a:t>
            </a:r>
            <a:r>
              <a:rPr kumimoji="1" lang="ko-KR" altLang="en-US" dirty="0"/>
              <a:t>단위였던 것과 달리</a:t>
            </a:r>
            <a:br>
              <a:rPr kumimoji="1" lang="en-US" altLang="ko-KR" dirty="0"/>
            </a:br>
            <a:r>
              <a:rPr kumimoji="1" lang="ko-KR" altLang="en-US" dirty="0"/>
              <a:t>문자</a:t>
            </a:r>
            <a:r>
              <a:rPr kumimoji="1" lang="en-US" altLang="ko-KR" dirty="0"/>
              <a:t>(Character) </a:t>
            </a:r>
            <a:r>
              <a:rPr kumimoji="1" lang="ko-KR" altLang="en-US" dirty="0"/>
              <a:t>단위로 입력 값 구성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3986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4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43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7C8DF-127E-564D-A12E-9D57167A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5136808"/>
            <a:ext cx="54864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0DD39-5C3F-E54B-99BA-BD2D029A8F8D}"/>
              </a:ext>
            </a:extLst>
          </p:cNvPr>
          <p:cNvSpPr txBox="1"/>
          <p:nvPr/>
        </p:nvSpPr>
        <p:spPr>
          <a:xfrm>
            <a:off x="5114416" y="5942856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Vocabulary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432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3222A-BC23-5B47-B8CE-A15A00438F29}"/>
              </a:ext>
            </a:extLst>
          </p:cNvPr>
          <p:cNvSpPr txBox="1"/>
          <p:nvPr/>
        </p:nvSpPr>
        <p:spPr>
          <a:xfrm>
            <a:off x="419548" y="1301675"/>
            <a:ext cx="331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Advantage of Character unit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44F6B-499D-2741-955A-2CE63781E558}"/>
              </a:ext>
            </a:extLst>
          </p:cNvPr>
          <p:cNvSpPr txBox="1"/>
          <p:nvPr/>
        </p:nvSpPr>
        <p:spPr>
          <a:xfrm>
            <a:off x="631175" y="2011680"/>
            <a:ext cx="294587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Small vocabulary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misspelling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Unseen 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Informal text</a:t>
            </a:r>
          </a:p>
        </p:txBody>
      </p:sp>
    </p:spTree>
    <p:extLst>
      <p:ext uri="{BB962C8B-B14F-4D97-AF65-F5344CB8AC3E}">
        <p14:creationId xmlns:p14="http://schemas.microsoft.com/office/powerpoint/2010/main" val="213910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2545</Words>
  <Application>Microsoft Macintosh PowerPoint</Application>
  <PresentationFormat>와이드스크린</PresentationFormat>
  <Paragraphs>737</Paragraphs>
  <Slides>99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4" baseType="lpstr">
      <vt:lpstr>맑은 고딕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46</cp:revision>
  <dcterms:created xsi:type="dcterms:W3CDTF">2019-05-11T10:32:29Z</dcterms:created>
  <dcterms:modified xsi:type="dcterms:W3CDTF">2019-09-05T15:54:45Z</dcterms:modified>
</cp:coreProperties>
</file>